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13608">
          <p15:clr>
            <a:srgbClr val="A4A3A4"/>
          </p15:clr>
        </p15:guide>
        <p15:guide id="2" pos="90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B4B"/>
    <a:srgbClr val="FF2929"/>
    <a:srgbClr val="FF6161"/>
    <a:srgbClr val="A8E0D3"/>
    <a:srgbClr val="EF99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88" autoAdjust="0"/>
    <p:restoredTop sz="95421" autoAdjust="0"/>
  </p:normalViewPr>
  <p:slideViewPr>
    <p:cSldViewPr>
      <p:cViewPr>
        <p:scale>
          <a:sx n="24" d="100"/>
          <a:sy n="24" d="100"/>
        </p:scale>
        <p:origin x="1512" y="18"/>
      </p:cViewPr>
      <p:guideLst>
        <p:guide orient="horz" pos="13608"/>
        <p:guide pos="907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25/02/2015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‹N°›</a:t>
            </a:fld>
            <a:endParaRPr lang="fr-FR"/>
          </a:p>
        </p:txBody>
      </p:sp>
    </p:spTree>
    <p:extLst>
      <p:ext uri="{BB962C8B-B14F-4D97-AF65-F5344CB8AC3E}">
        <p14:creationId xmlns:p14="http://schemas.microsoft.com/office/powerpoint/2010/main" val="9827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lang="ar-DZ"/>
              <a:pPr>
                <a:defRPr/>
              </a:pPr>
              <a:t>07-05-1436</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‹N°›</a:t>
            </a:fld>
            <a:endParaRPr/>
          </a:p>
        </p:txBody>
      </p:sp>
    </p:spTree>
    <p:extLst>
      <p:ext uri="{BB962C8B-B14F-4D97-AF65-F5344CB8AC3E}">
        <p14:creationId xmlns:p14="http://schemas.microsoft.com/office/powerpoint/2010/main" val="466758190"/>
      </p:ext>
    </p:extLst>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extLst>
      <p:ext uri="{BB962C8B-B14F-4D97-AF65-F5344CB8AC3E}">
        <p14:creationId xmlns:p14="http://schemas.microsoft.com/office/powerpoint/2010/main" val="40987435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‹N°›</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‹N°›</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‹N°›</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‹N°›</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‹N°›</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1"/>
          <p:cNvSpPr/>
          <p:nvPr/>
        </p:nvSpPr>
        <p:spPr>
          <a:xfrm>
            <a:off x="4197546" y="457188"/>
            <a:ext cx="20696540" cy="3634716"/>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prstTxWarp>
            <a:spAutoFit/>
          </a:bodyPr>
          <a:lstStyle/>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كلية العلوم الإنسانية والاجتماعية </a:t>
            </a:r>
          </a:p>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قسم علم الاجتماع والديمغرافيا</a:t>
            </a:r>
          </a:p>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عنوان</a:t>
            </a:r>
            <a:r>
              <a:rPr lang="ar-SA"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 الدراسة: دور إدارة المعرفة في التطوير التنظيمي</a:t>
            </a:r>
            <a:endPar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endParaRPr>
          </a:p>
          <a:p>
            <a:pPr algn="ctr" fontAlgn="auto">
              <a:spcBef>
                <a:spcPts val="0"/>
              </a:spcBef>
              <a:spcAft>
                <a:spcPts val="0"/>
              </a:spcAft>
              <a:defRPr/>
            </a:pPr>
            <a:endParaRPr lang="en-US" sz="44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raditional Arabic" panose="02020603050405020304" pitchFamily="18" charset="-78"/>
              <a:cs typeface="Traditional Arabic" panose="02020603050405020304" pitchFamily="18" charset="-78"/>
            </a:endParaRPr>
          </a:p>
          <a:p>
            <a:pPr algn="ctr" fontAlgn="auto">
              <a:spcBef>
                <a:spcPts val="0"/>
              </a:spcBef>
              <a:spcAft>
                <a:spcPts val="0"/>
              </a:spcAft>
              <a:defRPr/>
            </a:pPr>
            <a:endParaRPr lang="en-US" sz="41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raditional Arabic" panose="02020603050405020304" pitchFamily="18" charset="-78"/>
              <a:cs typeface="Traditional Arabic" panose="02020603050405020304" pitchFamily="18" charset="-78"/>
            </a:endParaRPr>
          </a:p>
        </p:txBody>
      </p:sp>
      <p:pic>
        <p:nvPicPr>
          <p:cNvPr id="29" name="Picture 193" descr="Univ-Sigle"/>
          <p:cNvPicPr>
            <a:picLocks noChangeAspect="1"/>
          </p:cNvPicPr>
          <p:nvPr/>
        </p:nvPicPr>
        <p:blipFill>
          <a:blip r:embed="rId3" cstate="print"/>
          <a:stretch>
            <a:fillRect/>
          </a:stretch>
        </p:blipFill>
        <p:spPr>
          <a:xfrm>
            <a:off x="110972" y="457052"/>
            <a:ext cx="4086574" cy="37147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76" name="Rectangle 18"/>
          <p:cNvSpPr>
            <a:spLocks noChangeArrowheads="1"/>
          </p:cNvSpPr>
          <p:nvPr/>
        </p:nvSpPr>
        <p:spPr bwMode="auto">
          <a:xfrm>
            <a:off x="16616378" y="20816882"/>
            <a:ext cx="10009112" cy="1008112"/>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8" name="Text Box 23"/>
          <p:cNvSpPr txBox="1"/>
          <p:nvPr/>
        </p:nvSpPr>
        <p:spPr>
          <a:xfrm>
            <a:off x="19545336" y="21031196"/>
            <a:ext cx="4963194" cy="714376"/>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pitchFamily="34"/>
                <a:cs typeface="+mn-cs"/>
              </a:rPr>
              <a:t>أهداف الدراسة</a:t>
            </a:r>
            <a:endParaRPr lang="fr-FR" sz="4500" b="1" kern="0" dirty="0">
              <a:solidFill>
                <a:srgbClr val="000000"/>
              </a:solidFill>
              <a:latin typeface="Arial" pitchFamily="34"/>
              <a:cs typeface="+mn-cs"/>
            </a:endParaRPr>
          </a:p>
        </p:txBody>
      </p:sp>
      <p:sp>
        <p:nvSpPr>
          <p:cNvPr id="11278" name="Rectangle 18"/>
          <p:cNvSpPr>
            <a:spLocks noChangeArrowheads="1"/>
          </p:cNvSpPr>
          <p:nvPr/>
        </p:nvSpPr>
        <p:spPr bwMode="auto">
          <a:xfrm>
            <a:off x="26403384" y="6672158"/>
            <a:ext cx="2400216" cy="928689"/>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26903450" y="6815034"/>
            <a:ext cx="1900150" cy="71437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raditional Arabic" panose="02020603050405020304" pitchFamily="18" charset="-78"/>
                <a:cs typeface="Traditional Arabic" panose="02020603050405020304" pitchFamily="18" charset="-78"/>
              </a:rPr>
              <a:t>مقدمة</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1282" name="Rectangle 18"/>
          <p:cNvSpPr>
            <a:spLocks noChangeArrowheads="1"/>
          </p:cNvSpPr>
          <p:nvPr/>
        </p:nvSpPr>
        <p:spPr bwMode="auto">
          <a:xfrm>
            <a:off x="19473898" y="28174996"/>
            <a:ext cx="7560840" cy="898812"/>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7" name="Text Box 23"/>
          <p:cNvSpPr txBox="1"/>
          <p:nvPr/>
        </p:nvSpPr>
        <p:spPr>
          <a:xfrm>
            <a:off x="20759782" y="28174996"/>
            <a:ext cx="5429249" cy="83773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منهج الدراسة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1284" name="Rectangle 18"/>
          <p:cNvSpPr>
            <a:spLocks noChangeArrowheads="1"/>
          </p:cNvSpPr>
          <p:nvPr/>
        </p:nvSpPr>
        <p:spPr bwMode="auto">
          <a:xfrm>
            <a:off x="15616246" y="14101710"/>
            <a:ext cx="12539082" cy="1042895"/>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9" name="Text Box 23"/>
          <p:cNvSpPr txBox="1"/>
          <p:nvPr/>
        </p:nvSpPr>
        <p:spPr>
          <a:xfrm>
            <a:off x="18973832" y="14387462"/>
            <a:ext cx="5429249" cy="72007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فرضيات الدراسة</a:t>
            </a:r>
            <a:endParaRPr lang="ar-DZ" sz="4500" b="1" kern="0" dirty="0">
              <a:solidFill>
                <a:srgbClr val="000000"/>
              </a:solidFill>
              <a:latin typeface="Arial"/>
              <a:cs typeface="+mn-cs"/>
            </a:endParaRPr>
          </a:p>
        </p:txBody>
      </p:sp>
      <p:sp>
        <p:nvSpPr>
          <p:cNvPr id="34" name="Organigramme : Processus 33"/>
          <p:cNvSpPr/>
          <p:nvPr/>
        </p:nvSpPr>
        <p:spPr>
          <a:xfrm>
            <a:off x="15616246" y="15459032"/>
            <a:ext cx="12644526" cy="3929090"/>
          </a:xfrm>
          <a:prstGeom prst="flowChartProcess">
            <a:avLst/>
          </a:prstGeom>
          <a:ln>
            <a:noFill/>
          </a:ln>
          <a:effectLst>
            <a:outerShdw blurRad="190500" dist="228600" dir="2700000" algn="ctr">
              <a:srgbClr val="000000">
                <a:alpha val="30000"/>
              </a:srgbClr>
            </a:outerShdw>
            <a:reflection blurRad="6350" stA="50000" endA="300" endPos="55000" dir="5400000" sy="-100000" algn="bl" rotWithShape="0"/>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lIns="91422" tIns="45711" rIns="91422" bIns="45711" rtlCol="1" anchor="t"/>
          <a:lstStyle/>
          <a:p>
            <a:pPr algn="just" rtl="1">
              <a:lnSpc>
                <a:spcPct val="150000"/>
              </a:lnSpc>
            </a:pPr>
            <a:r>
              <a:rPr lang="ar-SA" sz="4000" b="1" dirty="0" smtClean="0">
                <a:latin typeface="Traditional Arabic" panose="02020603050405020304" pitchFamily="18" charset="-78"/>
                <a:cs typeface="Traditional Arabic" panose="02020603050405020304" pitchFamily="18" charset="-78"/>
              </a:rPr>
              <a:t>الفرضية العامة: تلعب إدارة معارف مفتشو التربية والتعليم دورا هاما في تحقيق التطوير التنظيمي.</a:t>
            </a:r>
          </a:p>
          <a:p>
            <a:pPr lvl="0" algn="just" rtl="1">
              <a:lnSpc>
                <a:spcPct val="150000"/>
              </a:lnSpc>
            </a:pPr>
            <a:r>
              <a:rPr lang="ar-SA" sz="4000" b="1" dirty="0" smtClean="0">
                <a:latin typeface="Traditional Arabic" panose="02020603050405020304" pitchFamily="18" charset="-78"/>
                <a:cs typeface="Traditional Arabic" panose="02020603050405020304" pitchFamily="18" charset="-78"/>
              </a:rPr>
              <a:t>الفرضية الجزئية الأولى: </a:t>
            </a:r>
            <a:r>
              <a:rPr lang="ar-DZ" sz="4000" b="1" dirty="0" smtClean="0">
                <a:latin typeface="Traditional Arabic" pitchFamily="18" charset="-78"/>
                <a:cs typeface="Traditional Arabic" pitchFamily="18" charset="-78"/>
              </a:rPr>
              <a:t>تدعم المعرفة الظاهرية إستراتيجية </a:t>
            </a:r>
            <a:r>
              <a:rPr lang="ar-DZ" sz="4000" b="1" dirty="0" err="1" smtClean="0">
                <a:latin typeface="Traditional Arabic" pitchFamily="18" charset="-78"/>
                <a:cs typeface="Traditional Arabic" pitchFamily="18" charset="-78"/>
              </a:rPr>
              <a:t>هندرة</a:t>
            </a:r>
            <a:r>
              <a:rPr lang="ar-DZ" sz="4000" b="1" dirty="0" smtClean="0">
                <a:latin typeface="Traditional Arabic" pitchFamily="18" charset="-78"/>
                <a:cs typeface="Traditional Arabic" pitchFamily="18" charset="-78"/>
              </a:rPr>
              <a:t> النسق تنظيميا</a:t>
            </a:r>
            <a:r>
              <a:rPr lang="ar-SA" sz="4000" b="1" dirty="0" smtClean="0">
                <a:latin typeface="Traditional Arabic" pitchFamily="18" charset="-78"/>
                <a:cs typeface="Traditional Arabic" pitchFamily="18" charset="-78"/>
              </a:rPr>
              <a:t>.</a:t>
            </a:r>
          </a:p>
          <a:p>
            <a:pPr lvl="0" algn="just" rtl="1">
              <a:lnSpc>
                <a:spcPct val="150000"/>
              </a:lnSpc>
            </a:pPr>
            <a:r>
              <a:rPr lang="ar-SA" sz="4000" b="1" dirty="0" smtClean="0">
                <a:latin typeface="Traditional Arabic" pitchFamily="18" charset="-78"/>
                <a:cs typeface="Traditional Arabic" pitchFamily="18" charset="-78"/>
              </a:rPr>
              <a:t>الفرضية الجزئية الثانية: </a:t>
            </a:r>
            <a:r>
              <a:rPr lang="ar-DZ" sz="4000" b="1" dirty="0" smtClean="0">
                <a:latin typeface="Traditional Arabic" pitchFamily="18" charset="-78"/>
                <a:cs typeface="Traditional Arabic" pitchFamily="18" charset="-78"/>
              </a:rPr>
              <a:t>ترسيخ وتعزيز المعرفة الضمنية يحقق التغيير المخطط المرغوب</a:t>
            </a:r>
            <a:r>
              <a:rPr lang="ar-SA" sz="4000" b="1" dirty="0" smtClean="0">
                <a:latin typeface="Traditional Arabic" pitchFamily="18" charset="-78"/>
                <a:cs typeface="Traditional Arabic" pitchFamily="18" charset="-78"/>
              </a:rPr>
              <a:t>.</a:t>
            </a:r>
            <a:endParaRPr lang="fr-FR" sz="4000" dirty="0" smtClean="0">
              <a:latin typeface="Traditional Arabic" pitchFamily="18" charset="-78"/>
              <a:cs typeface="Traditional Arabic" pitchFamily="18" charset="-78"/>
            </a:endParaRPr>
          </a:p>
          <a:p>
            <a:pPr algn="just" rtl="1">
              <a:lnSpc>
                <a:spcPct val="150000"/>
              </a:lnSpc>
            </a:pPr>
            <a:endParaRPr lang="en-US" sz="4000" b="1" dirty="0">
              <a:latin typeface="Traditional Arabic" panose="02020603050405020304" pitchFamily="18" charset="-78"/>
              <a:cs typeface="Traditional Arabic" panose="02020603050405020304" pitchFamily="18" charset="-78"/>
            </a:endParaRPr>
          </a:p>
        </p:txBody>
      </p:sp>
      <p:sp>
        <p:nvSpPr>
          <p:cNvPr id="25" name="Rectangle 24"/>
          <p:cNvSpPr/>
          <p:nvPr/>
        </p:nvSpPr>
        <p:spPr>
          <a:xfrm>
            <a:off x="18545204" y="29175128"/>
            <a:ext cx="10258396" cy="4188340"/>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lnSpc>
                <a:spcPct val="150000"/>
              </a:lnSpc>
            </a:pPr>
            <a:r>
              <a:rPr lang="ar-SA" sz="4000" b="1" dirty="0" smtClean="0">
                <a:latin typeface="Traditional Arabic" panose="02020603050405020304" pitchFamily="18" charset="-78"/>
                <a:cs typeface="Traditional Arabic" panose="02020603050405020304" pitchFamily="18" charset="-78"/>
              </a:rPr>
              <a:t>قصد تحقيق أهداف البحث والوصول إلى نتائج تفند فرضيات الدراسة</a:t>
            </a:r>
            <a:r>
              <a:rPr lang="ar-DZ" sz="4000" b="1" dirty="0" smtClean="0">
                <a:latin typeface="Traditional Arabic" panose="02020603050405020304" pitchFamily="18" charset="-78"/>
                <a:cs typeface="Traditional Arabic" panose="02020603050405020304" pitchFamily="18" charset="-78"/>
              </a:rPr>
              <a:t>،</a:t>
            </a:r>
            <a:r>
              <a:rPr lang="ar-SA"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تم </a:t>
            </a:r>
            <a:r>
              <a:rPr lang="ar-DZ" sz="4000" b="1" dirty="0">
                <a:latin typeface="Traditional Arabic" panose="02020603050405020304" pitchFamily="18" charset="-78"/>
                <a:cs typeface="Traditional Arabic" panose="02020603050405020304" pitchFamily="18" charset="-78"/>
              </a:rPr>
              <a:t>الاعتماد على المنهج الوصفي </a:t>
            </a:r>
            <a:r>
              <a:rPr lang="ar-SA" sz="4000" b="1" dirty="0" smtClean="0">
                <a:latin typeface="Traditional Arabic" panose="02020603050405020304" pitchFamily="18" charset="-78"/>
                <a:cs typeface="Traditional Arabic" panose="02020603050405020304" pitchFamily="18" charset="-78"/>
              </a:rPr>
              <a:t>التحليلي </a:t>
            </a:r>
            <a:r>
              <a:rPr lang="ar-DZ" sz="4000" b="1" dirty="0" smtClean="0">
                <a:latin typeface="Traditional Arabic" panose="02020603050405020304" pitchFamily="18" charset="-78"/>
                <a:cs typeface="Traditional Arabic" panose="02020603050405020304" pitchFamily="18" charset="-78"/>
              </a:rPr>
              <a:t>الذي </a:t>
            </a:r>
            <a:r>
              <a:rPr lang="ar-DZ" sz="4000" b="1" dirty="0">
                <a:latin typeface="Traditional Arabic" panose="02020603050405020304" pitchFamily="18" charset="-78"/>
                <a:cs typeface="Traditional Arabic" panose="02020603050405020304" pitchFamily="18" charset="-78"/>
              </a:rPr>
              <a:t>يعتبر مناسبا لمجال الدراسة الحالية فمن خلاله </a:t>
            </a:r>
            <a:r>
              <a:rPr lang="ar-DZ" sz="4000" b="1" dirty="0" err="1" smtClean="0">
                <a:latin typeface="Traditional Arabic" panose="02020603050405020304" pitchFamily="18" charset="-78"/>
                <a:cs typeface="Traditional Arabic" panose="02020603050405020304" pitchFamily="18" charset="-78"/>
              </a:rPr>
              <a:t>ت</a:t>
            </a:r>
            <a:r>
              <a:rPr lang="ar-SA" sz="4000" b="1" dirty="0" smtClean="0">
                <a:latin typeface="Traditional Arabic" panose="02020603050405020304" pitchFamily="18" charset="-78"/>
                <a:cs typeface="Traditional Arabic" panose="02020603050405020304" pitchFamily="18" charset="-78"/>
              </a:rPr>
              <a:t>ت</a:t>
            </a:r>
            <a:r>
              <a:rPr lang="ar-DZ" sz="4000" b="1" dirty="0" smtClean="0">
                <a:latin typeface="Traditional Arabic" panose="02020603050405020304" pitchFamily="18" charset="-78"/>
                <a:cs typeface="Traditional Arabic" panose="02020603050405020304" pitchFamily="18" charset="-78"/>
              </a:rPr>
              <a:t>م </a:t>
            </a:r>
            <a:r>
              <a:rPr lang="ar-DZ" sz="4000" b="1" dirty="0">
                <a:latin typeface="Traditional Arabic" panose="02020603050405020304" pitchFamily="18" charset="-78"/>
                <a:cs typeface="Traditional Arabic" panose="02020603050405020304" pitchFamily="18" charset="-78"/>
              </a:rPr>
              <a:t>محاولة الكشف عن </a:t>
            </a:r>
            <a:r>
              <a:rPr lang="ar-DZ" sz="4000" b="1" dirty="0" smtClean="0">
                <a:latin typeface="Traditional Arabic" panose="02020603050405020304" pitchFamily="18" charset="-78"/>
                <a:cs typeface="Traditional Arabic" panose="02020603050405020304" pitchFamily="18" charset="-78"/>
              </a:rPr>
              <a:t>دور إدارة المعرفة في تحقيق التطوير التنظيمي.</a:t>
            </a:r>
            <a:endParaRPr lang="en-US" sz="4000" b="1" dirty="0">
              <a:solidFill>
                <a:srgbClr val="000000"/>
              </a:solidFill>
              <a:latin typeface="Simplified Arabic" pitchFamily="18" charset="-78"/>
              <a:cs typeface="Simplified Arabic" pitchFamily="18" charset="-78"/>
            </a:endParaRPr>
          </a:p>
        </p:txBody>
      </p:sp>
      <p:sp>
        <p:nvSpPr>
          <p:cNvPr id="2" name="Rectangle à coins arrondis 1"/>
          <p:cNvSpPr/>
          <p:nvPr/>
        </p:nvSpPr>
        <p:spPr>
          <a:xfrm>
            <a:off x="12044346" y="4243266"/>
            <a:ext cx="6480719" cy="2345405"/>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1" anchor="ctr"/>
          <a:lstStyle/>
          <a:p>
            <a:pPr algn="r"/>
            <a:r>
              <a:rPr lang="ar-DZ" sz="4000" b="1" dirty="0" smtClean="0">
                <a:latin typeface="Traditional Arabic" panose="02020603050405020304" pitchFamily="18" charset="-78"/>
                <a:cs typeface="Traditional Arabic" panose="02020603050405020304" pitchFamily="18" charset="-78"/>
              </a:rPr>
              <a:t>الاسم واللقب:  الناصر </a:t>
            </a:r>
            <a:r>
              <a:rPr lang="ar-DZ" sz="4000" b="1" dirty="0" err="1" smtClean="0">
                <a:latin typeface="Traditional Arabic" panose="02020603050405020304" pitchFamily="18" charset="-78"/>
                <a:cs typeface="Traditional Arabic" panose="02020603050405020304" pitchFamily="18" charset="-78"/>
              </a:rPr>
              <a:t>شعمي</a:t>
            </a:r>
            <a:endParaRPr lang="ar-DZ" sz="4000" b="1" dirty="0" smtClean="0">
              <a:latin typeface="Traditional Arabic" panose="02020603050405020304" pitchFamily="18" charset="-78"/>
              <a:cs typeface="Traditional Arabic" panose="02020603050405020304" pitchFamily="18" charset="-78"/>
            </a:endParaRPr>
          </a:p>
          <a:p>
            <a:pPr algn="r"/>
            <a:r>
              <a:rPr lang="ar-DZ" sz="4000" b="1" dirty="0" smtClean="0">
                <a:latin typeface="Traditional Arabic" panose="02020603050405020304" pitchFamily="18" charset="-78"/>
                <a:cs typeface="Traditional Arabic" panose="02020603050405020304" pitchFamily="18" charset="-78"/>
              </a:rPr>
              <a:t>إشراف الأستاذ: </a:t>
            </a:r>
            <a:r>
              <a:rPr lang="ar-DZ" sz="4000" b="1" dirty="0" err="1" smtClean="0">
                <a:latin typeface="Traditional Arabic" panose="02020603050405020304" pitchFamily="18" charset="-78"/>
                <a:cs typeface="Traditional Arabic" panose="02020603050405020304" pitchFamily="18" charset="-78"/>
              </a:rPr>
              <a:t>الساسي</a:t>
            </a:r>
            <a:r>
              <a:rPr lang="ar-DZ" sz="4000" b="1" dirty="0" smtClean="0">
                <a:latin typeface="Traditional Arabic" panose="02020603050405020304" pitchFamily="18" charset="-78"/>
                <a:cs typeface="Traditional Arabic" panose="02020603050405020304" pitchFamily="18" charset="-78"/>
              </a:rPr>
              <a:t> </a:t>
            </a:r>
            <a:r>
              <a:rPr lang="ar-DZ" sz="4000" b="1" dirty="0" err="1" smtClean="0">
                <a:latin typeface="Traditional Arabic" panose="02020603050405020304" pitchFamily="18" charset="-78"/>
                <a:cs typeface="Traditional Arabic" panose="02020603050405020304" pitchFamily="18" charset="-78"/>
              </a:rPr>
              <a:t>عيساوي</a:t>
            </a:r>
            <a:endParaRPr lang="ar-DZ" sz="4000" b="1" dirty="0" smtClean="0">
              <a:latin typeface="Traditional Arabic" panose="02020603050405020304" pitchFamily="18" charset="-78"/>
              <a:cs typeface="Traditional Arabic" panose="02020603050405020304" pitchFamily="18" charset="-78"/>
            </a:endParaRPr>
          </a:p>
          <a:p>
            <a:pPr algn="r"/>
            <a:r>
              <a:rPr lang="fr-FR" sz="4000" b="1" dirty="0" smtClean="0">
                <a:latin typeface="Traditional Arabic" panose="02020603050405020304" pitchFamily="18" charset="-78"/>
                <a:cs typeface="Traditional Arabic" panose="02020603050405020304" pitchFamily="18" charset="-78"/>
              </a:rPr>
              <a:t>N_chaami@yahoo.fr</a:t>
            </a:r>
            <a:endParaRPr lang="ar-DZ" sz="4000" b="1" dirty="0" smtClean="0">
              <a:latin typeface="Traditional Arabic" panose="02020603050405020304" pitchFamily="18" charset="-78"/>
              <a:cs typeface="Traditional Arabic" panose="02020603050405020304" pitchFamily="18" charset="-78"/>
            </a:endParaRPr>
          </a:p>
          <a:p>
            <a:pPr algn="r"/>
            <a:endParaRPr lang="ar-DZ" sz="4000" dirty="0">
              <a:latin typeface="Traditional Arabic" panose="02020603050405020304" pitchFamily="18" charset="-78"/>
              <a:cs typeface="Traditional Arabic" panose="02020603050405020304" pitchFamily="18" charset="-78"/>
            </a:endParaRPr>
          </a:p>
        </p:txBody>
      </p:sp>
      <p:sp>
        <p:nvSpPr>
          <p:cNvPr id="3" name="Ellipse 2"/>
          <p:cNvSpPr/>
          <p:nvPr/>
        </p:nvSpPr>
        <p:spPr>
          <a:xfrm>
            <a:off x="15759122" y="6811629"/>
            <a:ext cx="12864816" cy="7147205"/>
          </a:xfrm>
          <a:prstGeom prst="ellips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vert="horz" rtlCol="1" anchor="t"/>
          <a:lstStyle/>
          <a:p>
            <a:pPr algn="just" rtl="1"/>
            <a:r>
              <a:rPr lang="ar-SA" sz="4000" b="1" dirty="0" smtClean="0">
                <a:latin typeface="Traditional Arabic" pitchFamily="18" charset="-78"/>
                <a:cs typeface="Traditional Arabic" pitchFamily="18" charset="-78"/>
              </a:rPr>
              <a:t>تسعى هذه الدراسة إلى تسليط الضوء على واحدة من أهم المبادرات المطروحة في الوقت الحاضر، كون أن  التغيرات </a:t>
            </a:r>
            <a:r>
              <a:rPr lang="ar-SA" sz="4000" b="1" dirty="0" err="1" smtClean="0">
                <a:latin typeface="Traditional Arabic" pitchFamily="18" charset="-78"/>
                <a:cs typeface="Traditional Arabic" pitchFamily="18" charset="-78"/>
              </a:rPr>
              <a:t>المتسارعة</a:t>
            </a:r>
            <a:r>
              <a:rPr lang="ar-SA" sz="4000" b="1" dirty="0" smtClean="0">
                <a:latin typeface="Traditional Arabic" pitchFamily="18" charset="-78"/>
                <a:cs typeface="Traditional Arabic" pitchFamily="18" charset="-78"/>
              </a:rPr>
              <a:t> التي حدثت في الاقتصاد العالمي جعلت من عملية إدارة المعرفة ضرورة لازمة لجميع منظمات المجتمع، وخاصة المنظمات التربوية أضخم حقل يمكن استثماره في عصر اقتصاد المعرفة، بما يمتلكه من برامج لتعليم العنصر البشري وتزويده بالمهارات اللازمة،  وهذا يحتم عليها اعتماد التطوير والتغيير والتجديد منهجا أساسيا في تخطيط برامجها المستقبلية</a:t>
            </a:r>
            <a:r>
              <a:rPr lang="ar-DZ" sz="4000" b="1" dirty="0" smtClean="0">
                <a:latin typeface="Traditional Arabic" pitchFamily="18" charset="-78"/>
                <a:cs typeface="Traditional Arabic" pitchFamily="18" charset="-78"/>
              </a:rPr>
              <a:t>.</a:t>
            </a:r>
            <a:endParaRPr lang="fr-FR" sz="4000" dirty="0"/>
          </a:p>
        </p:txBody>
      </p:sp>
      <p:sp>
        <p:nvSpPr>
          <p:cNvPr id="19" name="Rectangle 18"/>
          <p:cNvSpPr>
            <a:spLocks noChangeArrowheads="1"/>
          </p:cNvSpPr>
          <p:nvPr/>
        </p:nvSpPr>
        <p:spPr bwMode="auto">
          <a:xfrm>
            <a:off x="3543552" y="6653451"/>
            <a:ext cx="8189455" cy="928689"/>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21" name="Text Box 23"/>
          <p:cNvSpPr txBox="1"/>
          <p:nvPr/>
        </p:nvSpPr>
        <p:spPr>
          <a:xfrm>
            <a:off x="5229173" y="6653450"/>
            <a:ext cx="4929186" cy="928690"/>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raditional Arabic" panose="02020603050405020304" pitchFamily="18" charset="-78"/>
                <a:cs typeface="Traditional Arabic" panose="02020603050405020304" pitchFamily="18" charset="-78"/>
              </a:rPr>
              <a:t>تحديد الإشكالية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6" name="Rectangle à coins arrondis 5"/>
          <p:cNvSpPr/>
          <p:nvPr/>
        </p:nvSpPr>
        <p:spPr>
          <a:xfrm>
            <a:off x="110972" y="7733274"/>
            <a:ext cx="15483648" cy="17798516"/>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1" anchor="t"/>
          <a:lstStyle/>
          <a:p>
            <a:pPr algn="just" rtl="1"/>
            <a:r>
              <a:rPr lang="ar-DZ" sz="4000" b="1" dirty="0" smtClean="0">
                <a:latin typeface="Traditional Arabic" pitchFamily="18" charset="-78"/>
                <a:cs typeface="Traditional Arabic" pitchFamily="18" charset="-78"/>
              </a:rPr>
              <a:t>إن المتتبع </a:t>
            </a:r>
            <a:r>
              <a:rPr lang="ar-DZ" sz="4000" b="1" dirty="0" err="1" smtClean="0">
                <a:latin typeface="Traditional Arabic" pitchFamily="18" charset="-78"/>
                <a:cs typeface="Traditional Arabic" pitchFamily="18" charset="-78"/>
              </a:rPr>
              <a:t>لسيرورة</a:t>
            </a:r>
            <a:r>
              <a:rPr lang="ar-DZ" sz="4000" b="1" dirty="0" smtClean="0">
                <a:latin typeface="Traditional Arabic" pitchFamily="18" charset="-78"/>
                <a:cs typeface="Traditional Arabic" pitchFamily="18" charset="-78"/>
              </a:rPr>
              <a:t> نهضت الدول المتقدمة على مر الأحداث، يجد أن السبب الرئيس وراء هذه النهضة العلمية والعملية هو اعتمادها على ما تمتلكه من ثروة بشرية، فتوجيهها لجل استثماراتها نحو تنمية هذه الثروة، وتمكينها من أدوات ووسائل العلم النظري والتطبيق العملي المتقدم، إنما هدفه هو رفع الكفاءة وتميز القدرات البشرية </a:t>
            </a:r>
            <a:r>
              <a:rPr lang="ar-DZ" sz="4000" b="1" dirty="0" err="1" smtClean="0">
                <a:latin typeface="Traditional Arabic" pitchFamily="18" charset="-78"/>
                <a:cs typeface="Traditional Arabic" pitchFamily="18" charset="-78"/>
              </a:rPr>
              <a:t>و</a:t>
            </a:r>
            <a:r>
              <a:rPr lang="ar-DZ" sz="4000" b="1" dirty="0" smtClean="0">
                <a:latin typeface="Traditional Arabic" pitchFamily="18" charset="-78"/>
                <a:cs typeface="Traditional Arabic" pitchFamily="18" charset="-78"/>
              </a:rPr>
              <a:t> هذا الاعتماد المتزايد، أدى إلى أن يشهد العالم اليوم جملة من التحولات والتغيرات والتطورات، ولعلى ما ميز هذه الحقبة بالقرن الواحد والعشرين هو مواكبة ظاهرة العولمة وإفرازاتها كالتنافس على المعارف ليستلزم ذلك مسايرة التنظيمات لها، وبالنظر إلى المعرفة فتواجدها بالنسق وتفعيلها لا يكفي، بل لابد من إدارة تسعى للاهتمام بالجانب المعرفي، من خلال التخطيط وتحليل للمعلومات، وتوفير المعرفة لخدمة جميع النشاطات الإدارية في المكان والوقت المناسب، وهذا في إطار ما يطلق عليه بالتحول نحو إدارة المعرفة، هذه الإدارة التي لا تعتمد على رأس المال المادي، بل أفرزت المعرفة باعتبارها نوع جديد من رأس المال القائم على المعلومة والخبرة، والذي هو في تجدد وتطور باستمرار.</a:t>
            </a:r>
            <a:endParaRPr lang="fr-FR" sz="4000" b="1" dirty="0" smtClean="0">
              <a:latin typeface="Traditional Arabic" pitchFamily="18" charset="-78"/>
              <a:cs typeface="Traditional Arabic" pitchFamily="18" charset="-78"/>
            </a:endParaRPr>
          </a:p>
          <a:p>
            <a:pPr algn="just" rtl="1"/>
            <a:r>
              <a:rPr lang="ar-SA" sz="4000" b="1" dirty="0" smtClean="0">
                <a:latin typeface="Traditional Arabic" pitchFamily="18" charset="-78"/>
                <a:cs typeface="Traditional Arabic" pitchFamily="18" charset="-78"/>
              </a:rPr>
              <a:t>وبالتالي ومسايرة لتطورات العصر فقد سعت الجزائر إلى الالتحاق بالركب عن طريق توجهها نحو تنمية الموارد البشرية، من خلال عديد البرامج كالتدريب والتكوين، اعتمادا على الخبرات والمعارف التي من شانها أن تبقي النسق الاجتماعي في حالة من التطوير التنظيمي المستمر، واعتبارا لذلك فهو يبدأ من القيادة الإدارية ويطبق ابتداء عليها، حيث أن مثل هذا النشاط </a:t>
            </a:r>
            <a:r>
              <a:rPr lang="ar-SA" sz="4000" b="1" dirty="0" err="1" smtClean="0">
                <a:latin typeface="Traditional Arabic" pitchFamily="18" charset="-78"/>
                <a:cs typeface="Traditional Arabic" pitchFamily="18" charset="-78"/>
              </a:rPr>
              <a:t>وهاته</a:t>
            </a:r>
            <a:r>
              <a:rPr lang="ar-SA" sz="4000" b="1" dirty="0" smtClean="0">
                <a:latin typeface="Traditional Arabic" pitchFamily="18" charset="-78"/>
                <a:cs typeface="Traditional Arabic" pitchFamily="18" charset="-78"/>
              </a:rPr>
              <a:t> الجهود تستلزم وقتا وتدريبا وإنفاقا يجب أن يحظى بدعم من القيادة الإدارية إذا ما أريد له النجاح والوصول إلى إدارة راقية للمعرفة، والتطوير التنظيمي هو نشاط يهدف إلى إحداث تغييرات في بعض أو جميع أجزاء النسق الواحد، من اجل مواجهة بعض الأحداث المؤثرة في النسق، والتي قد تحدث داخل أو خارجه وذلك من اجل استيعاب مثل هذه التوترات وتحسين قدرته في فعل ذلك مستقبلا، وتطوير نفسه والتكيف مع بيئته المحيطة، ويتم هذا وفقا لما تم طرحه من طرف </a:t>
            </a:r>
            <a:r>
              <a:rPr lang="ar-SA" sz="4000" b="1" dirty="0" err="1" smtClean="0">
                <a:latin typeface="Traditional Arabic" pitchFamily="18" charset="-78"/>
                <a:cs typeface="Traditional Arabic" pitchFamily="18" charset="-78"/>
              </a:rPr>
              <a:t>ميرتون</a:t>
            </a:r>
            <a:r>
              <a:rPr lang="ar-SA" sz="4000" b="1" dirty="0" smtClean="0">
                <a:latin typeface="Traditional Arabic" pitchFamily="18" charset="-78"/>
                <a:cs typeface="Traditional Arabic" pitchFamily="18" charset="-78"/>
              </a:rPr>
              <a:t> من منطلق اعتبار أن التطوير التنظيمي هو البديل الوظيفي لجوانب التنظيم </a:t>
            </a:r>
            <a:r>
              <a:rPr lang="ar-SA" sz="4000" b="1" dirty="0" err="1" smtClean="0">
                <a:latin typeface="Traditional Arabic" pitchFamily="18" charset="-78"/>
                <a:cs typeface="Traditional Arabic" pitchFamily="18" charset="-78"/>
              </a:rPr>
              <a:t>اللاوظيفية</a:t>
            </a:r>
            <a:r>
              <a:rPr lang="ar-SA" sz="4000" b="1" dirty="0" smtClean="0">
                <a:latin typeface="Traditional Arabic" pitchFamily="18" charset="-78"/>
                <a:cs typeface="Traditional Arabic" pitchFamily="18" charset="-78"/>
              </a:rPr>
              <a:t>، فمن خلال التطوير نقوم بإثراء الفاعل وظيفيا وهذا ما يمكن النسق من تحقيق أهدافه والبقاء والاستمرارية في حالة من التوازن </a:t>
            </a:r>
            <a:r>
              <a:rPr lang="ar-SA" sz="4000" b="1" dirty="0" err="1" smtClean="0">
                <a:latin typeface="Traditional Arabic" pitchFamily="18" charset="-78"/>
                <a:cs typeface="Traditional Arabic" pitchFamily="18" charset="-78"/>
              </a:rPr>
              <a:t>الدينامي</a:t>
            </a:r>
            <a:r>
              <a:rPr lang="ar-SA" sz="4000" b="1" dirty="0" smtClean="0">
                <a:latin typeface="Traditional Arabic" pitchFamily="18" charset="-78"/>
                <a:cs typeface="Traditional Arabic" pitchFamily="18" charset="-78"/>
              </a:rPr>
              <a:t>.</a:t>
            </a:r>
            <a:endParaRPr lang="fr-FR" sz="4000" b="1" dirty="0" smtClean="0">
              <a:latin typeface="Traditional Arabic" pitchFamily="18" charset="-78"/>
              <a:cs typeface="Traditional Arabic" pitchFamily="18" charset="-78"/>
            </a:endParaRPr>
          </a:p>
          <a:p>
            <a:pPr algn="just" rtl="1"/>
            <a:r>
              <a:rPr lang="ar-SA" sz="4000" b="1" dirty="0" smtClean="0">
                <a:latin typeface="Traditional Arabic" pitchFamily="18" charset="-78"/>
                <a:cs typeface="Traditional Arabic" pitchFamily="18" charset="-78"/>
              </a:rPr>
              <a:t>وفي هذا الإطار جاءت الدراسة الحالية بالموسم الجامعي 2015/2014 لتسلط الضوء على ميدان التربية والتعليم باعتباره ابرز الميادين تأثيرا بالمجتمع، والدور الذي تلعبه فئة التفتيش من خلال إدارة معارفها قصد تدعيم هذا النسق وتطويره تنظيميا، ومن هنا واعتمادا على هذا المنطلق تتجسد مشكلة الدراسة والتي يمكن صياغتها في التالي: ما هو الدور الذي تلعبه إدارة معارف مفتشي التربية والتعليم في تطوير هذا النسق تنظيميا؟ </a:t>
            </a:r>
            <a:endParaRPr lang="fr-FR" sz="4000" b="1" dirty="0">
              <a:latin typeface="Traditional Arabic" pitchFamily="18" charset="-78"/>
              <a:cs typeface="Traditional Arabic" pitchFamily="18" charset="-78"/>
            </a:endParaRPr>
          </a:p>
        </p:txBody>
      </p:sp>
      <p:sp>
        <p:nvSpPr>
          <p:cNvPr id="26" name="Rectangle 24"/>
          <p:cNvSpPr/>
          <p:nvPr/>
        </p:nvSpPr>
        <p:spPr>
          <a:xfrm>
            <a:off x="15687684" y="21959890"/>
            <a:ext cx="13115916" cy="6129297"/>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marL="571500" indent="-571500" algn="just" rtl="1">
              <a:lnSpc>
                <a:spcPct val="150000"/>
              </a:lnSpc>
              <a:buFont typeface="Wingdings" panose="05000000000000000000" pitchFamily="2" charset="2"/>
              <a:buChar char="ü"/>
            </a:pPr>
            <a:r>
              <a:rPr lang="ar-DZ" sz="4000" b="1" dirty="0" smtClean="0">
                <a:latin typeface="Traditional Arabic" pitchFamily="18" charset="-78"/>
                <a:cs typeface="Traditional Arabic" pitchFamily="18" charset="-78"/>
              </a:rPr>
              <a:t>توضيح العلاقة ونوعية تأثير إدارة المعرفة على التطوير التنظيمي</a:t>
            </a:r>
            <a:r>
              <a:rPr lang="ar-SA" sz="4000" b="1" dirty="0" smtClean="0">
                <a:latin typeface="Traditional Arabic" pitchFamily="18" charset="-78"/>
                <a:cs typeface="Traditional Arabic" pitchFamily="18" charset="-78"/>
              </a:rPr>
              <a:t>.</a:t>
            </a:r>
            <a:endParaRPr lang="ar-DZ" sz="4000" b="1" dirty="0" smtClean="0">
              <a:latin typeface="Traditional Arabic" pitchFamily="18" charset="-78"/>
              <a:cs typeface="Traditional Arabic" pitchFamily="18" charset="-78"/>
            </a:endParaRPr>
          </a:p>
          <a:p>
            <a:pPr marL="571500" indent="-571500" algn="just" rtl="1">
              <a:lnSpc>
                <a:spcPct val="150000"/>
              </a:lnSpc>
              <a:buFont typeface="Wingdings" panose="05000000000000000000" pitchFamily="2" charset="2"/>
              <a:buChar char="ü"/>
            </a:pPr>
            <a:r>
              <a:rPr lang="ar-DZ" sz="4000" b="1" dirty="0" smtClean="0">
                <a:latin typeface="Traditional Arabic" pitchFamily="18" charset="-78"/>
                <a:cs typeface="Traditional Arabic" pitchFamily="18" charset="-78"/>
              </a:rPr>
              <a:t>تحديد العناصر التي تعتمد عليها إدارة المعرفة من عمليات وفريق، واثر كل منها في عملية التطوير التنظيمي.</a:t>
            </a:r>
            <a:endParaRPr lang="ar-SA" sz="4000" b="1" dirty="0" smtClean="0">
              <a:latin typeface="Traditional Arabic" pitchFamily="18" charset="-78"/>
              <a:cs typeface="Traditional Arabic" pitchFamily="18" charset="-78"/>
            </a:endParaRPr>
          </a:p>
          <a:p>
            <a:pPr marL="571500" lvl="0" indent="-571500" algn="just" rtl="1">
              <a:lnSpc>
                <a:spcPct val="150000"/>
              </a:lnSpc>
              <a:buFont typeface="Wingdings" panose="05000000000000000000" pitchFamily="2" charset="2"/>
              <a:buChar char="ü"/>
            </a:pPr>
            <a:r>
              <a:rPr lang="ar-DZ" sz="4000" b="1" dirty="0" smtClean="0">
                <a:latin typeface="Traditional Arabic" pitchFamily="18" charset="-78"/>
                <a:cs typeface="Traditional Arabic" pitchFamily="18" charset="-78"/>
              </a:rPr>
              <a:t>محاولة تقديم مفهوم إدارة المعرفة للمستويات الإدارية، ليكون سندا لعملية التطور والنمو تنظيميا.</a:t>
            </a:r>
            <a:endParaRPr lang="fr-FR" sz="4000" b="1" dirty="0" smtClean="0">
              <a:latin typeface="Traditional Arabic" pitchFamily="18" charset="-78"/>
              <a:cs typeface="Traditional Arabic" pitchFamily="18" charset="-78"/>
            </a:endParaRPr>
          </a:p>
          <a:p>
            <a:pPr marL="571500" indent="-571500" algn="just" rtl="1">
              <a:lnSpc>
                <a:spcPct val="150000"/>
              </a:lnSpc>
            </a:pPr>
            <a:endParaRPr lang="en-US" sz="3600" b="1" dirty="0">
              <a:solidFill>
                <a:srgbClr val="000000"/>
              </a:solidFill>
              <a:latin typeface="Traditional Arabic" pitchFamily="18" charset="-78"/>
              <a:cs typeface="Traditional Arabic" pitchFamily="18" charset="-78"/>
            </a:endParaRPr>
          </a:p>
        </p:txBody>
      </p:sp>
      <p:sp>
        <p:nvSpPr>
          <p:cNvPr id="33" name="Rectangle 18"/>
          <p:cNvSpPr>
            <a:spLocks noChangeArrowheads="1"/>
          </p:cNvSpPr>
          <p:nvPr/>
        </p:nvSpPr>
        <p:spPr bwMode="auto">
          <a:xfrm>
            <a:off x="2114464" y="25531790"/>
            <a:ext cx="9865098" cy="1224147"/>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35" name="Text Box 23"/>
          <p:cNvSpPr txBox="1"/>
          <p:nvPr/>
        </p:nvSpPr>
        <p:spPr>
          <a:xfrm>
            <a:off x="4257604" y="25603228"/>
            <a:ext cx="5429249" cy="98308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أدوات البحث</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7" name="Pensées 6"/>
          <p:cNvSpPr/>
          <p:nvPr/>
        </p:nvSpPr>
        <p:spPr>
          <a:xfrm>
            <a:off x="-2952775" y="25444153"/>
            <a:ext cx="18612420" cy="8094233"/>
          </a:xfrm>
          <a:prstGeom prst="cloudCallout">
            <a:avLst/>
          </a:prstGeom>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1">
            <a:schemeClr val="accent2"/>
          </a:lnRef>
          <a:fillRef idx="2">
            <a:schemeClr val="accent2"/>
          </a:fillRef>
          <a:effectRef idx="1">
            <a:schemeClr val="accent2"/>
          </a:effectRef>
          <a:fontRef idx="minor">
            <a:schemeClr val="dk1"/>
          </a:fontRef>
        </p:style>
        <p:txBody>
          <a:bodyPr rtlCol="1" anchor="ctr"/>
          <a:lstStyle/>
          <a:p>
            <a:pPr algn="just" rtl="1">
              <a:lnSpc>
                <a:spcPct val="150000"/>
              </a:lnSpc>
            </a:pPr>
            <a:r>
              <a:rPr lang="ar-DZ" sz="4000" b="1" u="sng" dirty="0">
                <a:latin typeface="Traditional Arabic" panose="02020603050405020304" pitchFamily="18" charset="-78"/>
                <a:cs typeface="Traditional Arabic" panose="02020603050405020304" pitchFamily="18" charset="-78"/>
              </a:rPr>
              <a:t>1 المقابلة</a:t>
            </a:r>
            <a:r>
              <a:rPr lang="ar-DZ" sz="4000" b="1" dirty="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اعتمدت الدراسة </a:t>
            </a:r>
            <a:r>
              <a:rPr lang="ar-DZ" sz="4000" b="1" dirty="0">
                <a:latin typeface="Traditional Arabic" panose="02020603050405020304" pitchFamily="18" charset="-78"/>
                <a:cs typeface="Traditional Arabic" panose="02020603050405020304" pitchFamily="18" charset="-78"/>
              </a:rPr>
              <a:t>على المقابلة الغير مقننة وكانت مع </a:t>
            </a:r>
            <a:r>
              <a:rPr lang="ar-DZ" sz="4000" b="1" dirty="0" smtClean="0">
                <a:latin typeface="Traditional Arabic" panose="02020603050405020304" pitchFamily="18" charset="-78"/>
                <a:cs typeface="Traditional Arabic" panose="02020603050405020304" pitchFamily="18" charset="-78"/>
              </a:rPr>
              <a:t>رئيس مصلحة التكوين والتفتيش بولاية </a:t>
            </a:r>
            <a:r>
              <a:rPr lang="ar-DZ" sz="4000" b="1" dirty="0">
                <a:latin typeface="Traditional Arabic" panose="02020603050405020304" pitchFamily="18" charset="-78"/>
                <a:cs typeface="Traditional Arabic" panose="02020603050405020304" pitchFamily="18" charset="-78"/>
              </a:rPr>
              <a:t>ورقلة</a:t>
            </a:r>
            <a:r>
              <a:rPr lang="ar-DZ" sz="4000" b="1" dirty="0" smtClean="0">
                <a:latin typeface="Traditional Arabic" panose="02020603050405020304" pitchFamily="18" charset="-78"/>
                <a:cs typeface="Traditional Arabic" panose="02020603050405020304" pitchFamily="18" charset="-78"/>
              </a:rPr>
              <a:t>.</a:t>
            </a:r>
          </a:p>
          <a:p>
            <a:pPr algn="just" rtl="1">
              <a:lnSpc>
                <a:spcPct val="150000"/>
              </a:lnSpc>
            </a:pPr>
            <a:r>
              <a:rPr lang="ar-DZ" sz="4000" b="1" u="sng" dirty="0" smtClean="0">
                <a:latin typeface="Traditional Arabic" panose="02020603050405020304" pitchFamily="18" charset="-78"/>
                <a:cs typeface="Traditional Arabic" panose="02020603050405020304" pitchFamily="18" charset="-78"/>
              </a:rPr>
              <a:t>2 </a:t>
            </a:r>
            <a:r>
              <a:rPr lang="ar-DZ" sz="4000" b="1" u="sng" dirty="0">
                <a:latin typeface="Traditional Arabic" panose="02020603050405020304" pitchFamily="18" charset="-78"/>
                <a:cs typeface="Traditional Arabic" panose="02020603050405020304" pitchFamily="18" charset="-78"/>
              </a:rPr>
              <a:t>الاستبيان</a:t>
            </a:r>
            <a:r>
              <a:rPr lang="ar-DZ" sz="4000" b="1" dirty="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اعتمدت الدراسة </a:t>
            </a:r>
            <a:r>
              <a:rPr lang="ar-DZ" sz="4000" b="1" dirty="0">
                <a:latin typeface="Traditional Arabic" panose="02020603050405020304" pitchFamily="18" charset="-78"/>
                <a:cs typeface="Traditional Arabic" panose="02020603050405020304" pitchFamily="18" charset="-78"/>
              </a:rPr>
              <a:t>على الاستبيان المغلق </a:t>
            </a:r>
            <a:r>
              <a:rPr lang="ar-DZ" sz="4000" b="1" dirty="0" err="1" smtClean="0">
                <a:latin typeface="Traditional Arabic" panose="02020603050405020304" pitchFamily="18" charset="-78"/>
                <a:cs typeface="Traditional Arabic" panose="02020603050405020304" pitchFamily="18" charset="-78"/>
              </a:rPr>
              <a:t>و</a:t>
            </a:r>
            <a:r>
              <a:rPr lang="ar-DZ" sz="4000" b="1" dirty="0" smtClean="0">
                <a:latin typeface="Traditional Arabic" panose="02020603050405020304" pitchFamily="18" charset="-78"/>
                <a:cs typeface="Traditional Arabic" panose="02020603050405020304" pitchFamily="18" charset="-78"/>
              </a:rPr>
              <a:t> المفتوح </a:t>
            </a:r>
            <a:r>
              <a:rPr lang="ar-DZ" sz="4000" b="1" dirty="0">
                <a:latin typeface="Traditional Arabic" panose="02020603050405020304" pitchFamily="18" charset="-78"/>
                <a:cs typeface="Traditional Arabic" panose="02020603050405020304" pitchFamily="18" charset="-78"/>
              </a:rPr>
              <a:t>والذي </a:t>
            </a:r>
            <a:r>
              <a:rPr lang="ar-DZ" sz="4000" b="1" dirty="0" smtClean="0">
                <a:latin typeface="Traditional Arabic" panose="02020603050405020304" pitchFamily="18" charset="-78"/>
                <a:cs typeface="Traditional Arabic" panose="02020603050405020304" pitchFamily="18" charset="-78"/>
              </a:rPr>
              <a:t>تضمن 18 </a:t>
            </a:r>
            <a:r>
              <a:rPr lang="ar-DZ" sz="4000" b="1" dirty="0">
                <a:latin typeface="Traditional Arabic" panose="02020603050405020304" pitchFamily="18" charset="-78"/>
                <a:cs typeface="Traditional Arabic" panose="02020603050405020304" pitchFamily="18" charset="-78"/>
              </a:rPr>
              <a:t>سؤال قسم على </a:t>
            </a:r>
            <a:r>
              <a:rPr lang="ar-DZ" sz="4000" b="1" dirty="0" smtClean="0">
                <a:latin typeface="Traditional Arabic" panose="02020603050405020304" pitchFamily="18" charset="-78"/>
                <a:cs typeface="Traditional Arabic" panose="02020603050405020304" pitchFamily="18" charset="-78"/>
              </a:rPr>
              <a:t>ثلاث محاور،</a:t>
            </a:r>
            <a:r>
              <a:rPr lang="ar-SA"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فالمحور </a:t>
            </a:r>
            <a:r>
              <a:rPr lang="ar-DZ" sz="4000" b="1" dirty="0">
                <a:latin typeface="Traditional Arabic" panose="02020603050405020304" pitchFamily="18" charset="-78"/>
                <a:cs typeface="Traditional Arabic" panose="02020603050405020304" pitchFamily="18" charset="-78"/>
              </a:rPr>
              <a:t>الأول تضمن البيانات الشخصية، اما المحور الثاني خاص بالفرضية </a:t>
            </a:r>
            <a:r>
              <a:rPr lang="ar-DZ" sz="4000" b="1" dirty="0" smtClean="0">
                <a:latin typeface="Traditional Arabic" panose="02020603050405020304" pitchFamily="18" charset="-78"/>
                <a:cs typeface="Traditional Arabic" panose="02020603050405020304" pitchFamily="18" charset="-78"/>
              </a:rPr>
              <a:t>الأولى،</a:t>
            </a:r>
            <a:r>
              <a:rPr lang="ar-SA"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والمحور </a:t>
            </a:r>
            <a:r>
              <a:rPr lang="ar-DZ" sz="4000" b="1" dirty="0">
                <a:latin typeface="Traditional Arabic" panose="02020603050405020304" pitchFamily="18" charset="-78"/>
                <a:cs typeface="Traditional Arabic" panose="02020603050405020304" pitchFamily="18" charset="-78"/>
              </a:rPr>
              <a:t>الثالث كان خاص بالفرضية الثانية.</a:t>
            </a:r>
          </a:p>
          <a:p>
            <a:pPr algn="just" rtl="1">
              <a:lnSpc>
                <a:spcPct val="150000"/>
              </a:lnSpc>
            </a:pPr>
            <a:r>
              <a:rPr lang="ar-DZ" sz="4000" b="1" dirty="0">
                <a:latin typeface="Traditional Arabic" panose="02020603050405020304" pitchFamily="18" charset="-78"/>
                <a:cs typeface="Traditional Arabic" panose="02020603050405020304" pitchFamily="18" charset="-78"/>
              </a:rPr>
              <a:t> </a:t>
            </a:r>
          </a:p>
        </p:txBody>
      </p:sp>
      <p:sp>
        <p:nvSpPr>
          <p:cNvPr id="39" name="Rectangle 18"/>
          <p:cNvSpPr>
            <a:spLocks noChangeArrowheads="1"/>
          </p:cNvSpPr>
          <p:nvPr/>
        </p:nvSpPr>
        <p:spPr bwMode="auto">
          <a:xfrm>
            <a:off x="9901206" y="34175788"/>
            <a:ext cx="9521603" cy="1657611"/>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0" name="Text Box 23"/>
          <p:cNvSpPr txBox="1"/>
          <p:nvPr/>
        </p:nvSpPr>
        <p:spPr>
          <a:xfrm>
            <a:off x="11044214" y="34390102"/>
            <a:ext cx="7262028" cy="1514109"/>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مجتمع البحث وعينة الدراسة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0" name="Bulle ronde 9"/>
          <p:cNvSpPr/>
          <p:nvPr/>
        </p:nvSpPr>
        <p:spPr>
          <a:xfrm>
            <a:off x="9472578" y="36176052"/>
            <a:ext cx="10917094" cy="5188745"/>
          </a:xfrm>
          <a:prstGeom prst="wedgeEllipseCallou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1" anchor="ctr"/>
          <a:lstStyle/>
          <a:p>
            <a:pPr algn="just" rtl="1"/>
            <a:r>
              <a:rPr lang="ar-SA" sz="4000" b="1" dirty="0" smtClean="0">
                <a:latin typeface="Traditional Arabic" pitchFamily="18" charset="-78"/>
                <a:cs typeface="Traditional Arabic" pitchFamily="18" charset="-78"/>
              </a:rPr>
              <a:t>و يتمثل مجتمع  البحث الذي ستجرى عليه الدراسة في مفتشي التربية والتعليم بولاية </a:t>
            </a:r>
            <a:r>
              <a:rPr lang="ar-SA" sz="4000" b="1" dirty="0" err="1" smtClean="0">
                <a:latin typeface="Traditional Arabic" pitchFamily="18" charset="-78"/>
                <a:cs typeface="Traditional Arabic" pitchFamily="18" charset="-78"/>
              </a:rPr>
              <a:t>ورقلة</a:t>
            </a:r>
            <a:r>
              <a:rPr lang="ar-SA" sz="4000" b="1" dirty="0" smtClean="0">
                <a:latin typeface="Traditional Arabic" pitchFamily="18" charset="-78"/>
                <a:cs typeface="Traditional Arabic" pitchFamily="18" charset="-78"/>
              </a:rPr>
              <a:t>.</a:t>
            </a:r>
            <a:endParaRPr lang="fr-FR" sz="4000" b="1" dirty="0" smtClean="0">
              <a:latin typeface="Traditional Arabic" pitchFamily="18" charset="-78"/>
              <a:cs typeface="Traditional Arabic" pitchFamily="18" charset="-78"/>
            </a:endParaRPr>
          </a:p>
          <a:p>
            <a:pPr algn="just" rtl="1"/>
            <a:r>
              <a:rPr lang="ar-SA" sz="4000" b="1" dirty="0" smtClean="0">
                <a:latin typeface="Traditional Arabic" pitchFamily="18" charset="-78"/>
                <a:cs typeface="Traditional Arabic" pitchFamily="18" charset="-78"/>
              </a:rPr>
              <a:t>و لحصر</a:t>
            </a:r>
            <a:r>
              <a:rPr lang="ar-DZ" sz="4000" b="1" dirty="0" smtClean="0">
                <a:latin typeface="Traditional Arabic" pitchFamily="18" charset="-78"/>
                <a:cs typeface="Traditional Arabic" pitchFamily="18" charset="-78"/>
              </a:rPr>
              <a:t> الموضوع من كل جوانبه تم اختيار طريقة المسح الشامل </a:t>
            </a:r>
            <a:r>
              <a:rPr lang="ar-DZ" sz="4000" b="1" dirty="0" err="1" smtClean="0">
                <a:latin typeface="Traditional Arabic" pitchFamily="18" charset="-78"/>
                <a:cs typeface="Traditional Arabic" pitchFamily="18" charset="-78"/>
              </a:rPr>
              <a:t>و</a:t>
            </a:r>
            <a:r>
              <a:rPr lang="ar-DZ" sz="4000" b="1" dirty="0" smtClean="0">
                <a:latin typeface="Traditional Arabic" pitchFamily="18" charset="-78"/>
                <a:cs typeface="Traditional Arabic" pitchFamily="18" charset="-78"/>
              </a:rPr>
              <a:t> يراد بهذا الأخير  الذي يشمل جمهور الدراسة بأكمله </a:t>
            </a:r>
            <a:r>
              <a:rPr lang="ar-DZ" sz="4000" b="1" dirty="0" err="1" smtClean="0">
                <a:latin typeface="Traditional Arabic" pitchFamily="18" charset="-78"/>
                <a:cs typeface="Traditional Arabic" pitchFamily="18" charset="-78"/>
              </a:rPr>
              <a:t>و</a:t>
            </a:r>
            <a:r>
              <a:rPr lang="ar-DZ" sz="4000" b="1" dirty="0" smtClean="0">
                <a:latin typeface="Traditional Arabic" pitchFamily="18" charset="-78"/>
                <a:cs typeface="Traditional Arabic" pitchFamily="18" charset="-78"/>
              </a:rPr>
              <a:t> تغطية كل مفردة من مفرداته أي جميع مفتشي الولاية؛ </a:t>
            </a:r>
            <a:r>
              <a:rPr lang="ar-DZ" sz="4000" b="1" dirty="0" err="1" smtClean="0">
                <a:latin typeface="Traditional Arabic" pitchFamily="18" charset="-78"/>
                <a:cs typeface="Traditional Arabic" pitchFamily="18" charset="-78"/>
              </a:rPr>
              <a:t>و</a:t>
            </a:r>
            <a:r>
              <a:rPr lang="ar-DZ" sz="4000" b="1" dirty="0" smtClean="0">
                <a:latin typeface="Traditional Arabic" pitchFamily="18" charset="-78"/>
                <a:cs typeface="Traditional Arabic" pitchFamily="18" charset="-78"/>
              </a:rPr>
              <a:t> بالتالي قدر مجتمع البحث بـــ38 مفتش تربية.</a:t>
            </a:r>
            <a:endParaRPr lang="fr-FR" sz="4000" b="1" dirty="0">
              <a:latin typeface="Traditional Arabic" pitchFamily="18" charset="-78"/>
              <a:cs typeface="Traditional Arabic" pitchFamily="18" charset="-78"/>
            </a:endParaRPr>
          </a:p>
        </p:txBody>
      </p:sp>
      <p:pic>
        <p:nvPicPr>
          <p:cNvPr id="11" name="Image 10"/>
          <p:cNvPicPr>
            <a:picLocks noChangeAspect="1"/>
          </p:cNvPicPr>
          <p:nvPr/>
        </p:nvPicPr>
        <p:blipFill>
          <a:blip r:embed="rId4"/>
          <a:stretch>
            <a:fillRect/>
          </a:stretch>
        </p:blipFill>
        <p:spPr>
          <a:xfrm>
            <a:off x="20402592" y="34247226"/>
            <a:ext cx="8401008" cy="8958174"/>
          </a:xfrm>
          <a:prstGeom prst="rect">
            <a:avLst/>
          </a:prstGeom>
        </p:spPr>
      </p:pic>
      <p:pic>
        <p:nvPicPr>
          <p:cNvPr id="13" name="Image 12"/>
          <p:cNvPicPr>
            <a:picLocks noChangeAspect="1"/>
          </p:cNvPicPr>
          <p:nvPr/>
        </p:nvPicPr>
        <p:blipFill>
          <a:blip r:embed="rId5"/>
          <a:stretch>
            <a:fillRect/>
          </a:stretch>
        </p:blipFill>
        <p:spPr>
          <a:xfrm>
            <a:off x="0" y="34175788"/>
            <a:ext cx="9401140" cy="902961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repeatCount="indefinite"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Left)">
                                      <p:cBhvr>
                                        <p:cTn id="7" dur="3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edge">
                                      <p:cBhvr>
                                        <p:cTn id="12" dur="20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1278"/>
                                        </p:tgtEl>
                                        <p:attrNameLst>
                                          <p:attrName>style.visibility</p:attrName>
                                        </p:attrNameLst>
                                      </p:cBhvr>
                                      <p:to>
                                        <p:strVal val="visible"/>
                                      </p:to>
                                    </p:set>
                                    <p:anim to="" calcmode="lin" valueType="num">
                                      <p:cBhvr>
                                        <p:cTn id="22" dur="1" fill="hold"/>
                                        <p:tgtEl>
                                          <p:spTgt spid="11278"/>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 to="" calcmode="lin" valueType="num">
                                      <p:cBhvr>
                                        <p:cTn id="25" dur="1" fill="hold"/>
                                        <p:tgtEl>
                                          <p:spTgt spid="43"/>
                                        </p:tgtEl>
                                        <p:attrNameLst>
                                          <p:attrName/>
                                        </p:attrNameLst>
                                      </p:cBhvr>
                                    </p:anim>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linds(horizontal)">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 to="" calcmode="lin" valueType="num">
                                      <p:cBhvr>
                                        <p:cTn id="35" dur="1" fill="hold"/>
                                        <p:tgtEl>
                                          <p:spTgt spid="19"/>
                                        </p:tgtEl>
                                        <p:attrNameLst>
                                          <p:attrName/>
                                        </p:attrNameLst>
                                      </p:cBhvr>
                                    </p:anim>
                                  </p:childTnLst>
                                </p:cTn>
                              </p:par>
                              <p:par>
                                <p:cTn id="36" presetID="24" presetClass="entr" presetSubtype="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to="" calcmode="lin" valueType="num">
                                      <p:cBhvr>
                                        <p:cTn id="38" dur="1" fill="hold"/>
                                        <p:tgtEl>
                                          <p:spTgt spid="21"/>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blinds(horizontal)">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24" presetClass="entr" presetSubtype="0" fill="hold" grpId="0" nodeType="clickEffect">
                                  <p:stCondLst>
                                    <p:cond delay="0"/>
                                  </p:stCondLst>
                                  <p:childTnLst>
                                    <p:set>
                                      <p:cBhvr>
                                        <p:cTn id="47" dur="1" fill="hold">
                                          <p:stCondLst>
                                            <p:cond delay="0"/>
                                          </p:stCondLst>
                                        </p:cTn>
                                        <p:tgtEl>
                                          <p:spTgt spid="11284"/>
                                        </p:tgtEl>
                                        <p:attrNameLst>
                                          <p:attrName>style.visibility</p:attrName>
                                        </p:attrNameLst>
                                      </p:cBhvr>
                                      <p:to>
                                        <p:strVal val="visible"/>
                                      </p:to>
                                    </p:set>
                                    <p:anim to="" calcmode="lin" valueType="num">
                                      <p:cBhvr>
                                        <p:cTn id="48" dur="1" fill="hold"/>
                                        <p:tgtEl>
                                          <p:spTgt spid="11284"/>
                                        </p:tgtEl>
                                        <p:attrNameLst>
                                          <p:attrName/>
                                        </p:attrNameLst>
                                      </p:cBhvr>
                                    </p:anim>
                                  </p:childTnLst>
                                </p:cTn>
                              </p:par>
                              <p:par>
                                <p:cTn id="49" presetID="24" presetClass="entr" presetSubtype="0"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 to="" calcmode="lin" valueType="num">
                                      <p:cBhvr>
                                        <p:cTn id="51" dur="1" fill="hold"/>
                                        <p:tgtEl>
                                          <p:spTgt spid="49"/>
                                        </p:tgtEl>
                                        <p:attrNameLst>
                                          <p:attrName/>
                                        </p:attrNameLst>
                                      </p:cBhvr>
                                    </p:anim>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blinds(horizontal)">
                                      <p:cBhvr>
                                        <p:cTn id="56" dur="500"/>
                                        <p:tgtEl>
                                          <p:spTgt spid="34"/>
                                        </p:tgtEl>
                                      </p:cBhvr>
                                    </p:animEffect>
                                  </p:childTnLst>
                                </p:cTn>
                              </p:par>
                            </p:childTnLst>
                          </p:cTn>
                        </p:par>
                      </p:childTnLst>
                    </p:cTn>
                  </p:par>
                  <p:par>
                    <p:cTn id="57" fill="hold">
                      <p:stCondLst>
                        <p:cond delay="indefinite"/>
                      </p:stCondLst>
                      <p:childTnLst>
                        <p:par>
                          <p:cTn id="58" fill="hold">
                            <p:stCondLst>
                              <p:cond delay="0"/>
                            </p:stCondLst>
                            <p:childTnLst>
                              <p:par>
                                <p:cTn id="59" presetID="24" presetClass="entr" presetSubtype="0" fill="hold" grpId="0" nodeType="clickEffect">
                                  <p:stCondLst>
                                    <p:cond delay="0"/>
                                  </p:stCondLst>
                                  <p:childTnLst>
                                    <p:set>
                                      <p:cBhvr>
                                        <p:cTn id="60" dur="1" fill="hold">
                                          <p:stCondLst>
                                            <p:cond delay="0"/>
                                          </p:stCondLst>
                                        </p:cTn>
                                        <p:tgtEl>
                                          <p:spTgt spid="11276"/>
                                        </p:tgtEl>
                                        <p:attrNameLst>
                                          <p:attrName>style.visibility</p:attrName>
                                        </p:attrNameLst>
                                      </p:cBhvr>
                                      <p:to>
                                        <p:strVal val="visible"/>
                                      </p:to>
                                    </p:set>
                                    <p:anim to="" calcmode="lin" valueType="num">
                                      <p:cBhvr>
                                        <p:cTn id="61" dur="1" fill="hold"/>
                                        <p:tgtEl>
                                          <p:spTgt spid="11276"/>
                                        </p:tgtEl>
                                        <p:attrNameLst>
                                          <p:attrName/>
                                        </p:attrNameLst>
                                      </p:cBhvr>
                                    </p:anim>
                                  </p:childTnLst>
                                </p:cTn>
                              </p:par>
                              <p:par>
                                <p:cTn id="62" presetID="24" presetClass="entr" presetSubtype="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 to="" calcmode="lin" valueType="num">
                                      <p:cBhvr>
                                        <p:cTn id="64" dur="1" fill="hold"/>
                                        <p:tgtEl>
                                          <p:spTgt spid="38"/>
                                        </p:tgtEl>
                                        <p:attrNameLst>
                                          <p:attrName/>
                                        </p:attrNameLst>
                                      </p:cBhvr>
                                    </p:anim>
                                  </p:childTnLst>
                                </p:cTn>
                              </p:par>
                            </p:childTnLst>
                          </p:cTn>
                        </p:par>
                      </p:childTnLst>
                    </p:cTn>
                  </p:par>
                  <p:par>
                    <p:cTn id="65" fill="hold">
                      <p:stCondLst>
                        <p:cond delay="indefinite"/>
                      </p:stCondLst>
                      <p:childTnLst>
                        <p:par>
                          <p:cTn id="66" fill="hold">
                            <p:stCondLst>
                              <p:cond delay="0"/>
                            </p:stCondLst>
                            <p:childTnLst>
                              <p:par>
                                <p:cTn id="67" presetID="20" presetClass="entr" presetSubtype="0" fill="hold" grpId="0" nodeType="click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wedge">
                                      <p:cBhvr>
                                        <p:cTn id="69" dur="2000"/>
                                        <p:tgtEl>
                                          <p:spTgt spid="26"/>
                                        </p:tgtEl>
                                      </p:cBhvr>
                                    </p:animEffect>
                                  </p:childTnLst>
                                </p:cTn>
                              </p:par>
                            </p:childTnLst>
                          </p:cTn>
                        </p:par>
                      </p:childTnLst>
                    </p:cTn>
                  </p:par>
                  <p:par>
                    <p:cTn id="70" fill="hold">
                      <p:stCondLst>
                        <p:cond delay="indefinite"/>
                      </p:stCondLst>
                      <p:childTnLst>
                        <p:par>
                          <p:cTn id="71" fill="hold">
                            <p:stCondLst>
                              <p:cond delay="0"/>
                            </p:stCondLst>
                            <p:childTnLst>
                              <p:par>
                                <p:cTn id="72" presetID="24" presetClass="entr" presetSubtype="0" fill="hold" grpId="0" nodeType="clickEffect">
                                  <p:stCondLst>
                                    <p:cond delay="0"/>
                                  </p:stCondLst>
                                  <p:childTnLst>
                                    <p:set>
                                      <p:cBhvr>
                                        <p:cTn id="73" dur="1" fill="hold">
                                          <p:stCondLst>
                                            <p:cond delay="0"/>
                                          </p:stCondLst>
                                        </p:cTn>
                                        <p:tgtEl>
                                          <p:spTgt spid="11282"/>
                                        </p:tgtEl>
                                        <p:attrNameLst>
                                          <p:attrName>style.visibility</p:attrName>
                                        </p:attrNameLst>
                                      </p:cBhvr>
                                      <p:to>
                                        <p:strVal val="visible"/>
                                      </p:to>
                                    </p:set>
                                    <p:anim to="" calcmode="lin" valueType="num">
                                      <p:cBhvr>
                                        <p:cTn id="74" dur="1" fill="hold"/>
                                        <p:tgtEl>
                                          <p:spTgt spid="11282"/>
                                        </p:tgtEl>
                                        <p:attrNameLst>
                                          <p:attrName/>
                                        </p:attrNameLst>
                                      </p:cBhvr>
                                    </p:anim>
                                  </p:childTnLst>
                                </p:cTn>
                              </p:par>
                              <p:par>
                                <p:cTn id="75" presetID="24" presetClass="entr" presetSubtype="0" fill="hold" grpId="0" nodeType="withEffect">
                                  <p:stCondLst>
                                    <p:cond delay="0"/>
                                  </p:stCondLst>
                                  <p:childTnLst>
                                    <p:set>
                                      <p:cBhvr>
                                        <p:cTn id="76" dur="1" fill="hold">
                                          <p:stCondLst>
                                            <p:cond delay="0"/>
                                          </p:stCondLst>
                                        </p:cTn>
                                        <p:tgtEl>
                                          <p:spTgt spid="47"/>
                                        </p:tgtEl>
                                        <p:attrNameLst>
                                          <p:attrName>style.visibility</p:attrName>
                                        </p:attrNameLst>
                                      </p:cBhvr>
                                      <p:to>
                                        <p:strVal val="visible"/>
                                      </p:to>
                                    </p:set>
                                    <p:anim to="" calcmode="lin" valueType="num">
                                      <p:cBhvr>
                                        <p:cTn id="77" dur="1" fill="hold"/>
                                        <p:tgtEl>
                                          <p:spTgt spid="47"/>
                                        </p:tgtEl>
                                        <p:attrNameLst>
                                          <p:attrName/>
                                        </p:attrNameLst>
                                      </p:cBhvr>
                                    </p:anim>
                                  </p:childTnLst>
                                </p:cTn>
                              </p:par>
                            </p:childTnLst>
                          </p:cTn>
                        </p:par>
                      </p:childTnLst>
                    </p:cTn>
                  </p:par>
                  <p:par>
                    <p:cTn id="78" fill="hold">
                      <p:stCondLst>
                        <p:cond delay="indefinite"/>
                      </p:stCondLst>
                      <p:childTnLst>
                        <p:par>
                          <p:cTn id="79" fill="hold">
                            <p:stCondLst>
                              <p:cond delay="0"/>
                            </p:stCondLst>
                            <p:childTnLst>
                              <p:par>
                                <p:cTn id="80" presetID="20" presetClass="entr" presetSubtype="0" fill="hold" grpId="0" nodeType="click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wedge">
                                      <p:cBhvr>
                                        <p:cTn id="82" dur="2000"/>
                                        <p:tgtEl>
                                          <p:spTgt spid="25"/>
                                        </p:tgtEl>
                                      </p:cBhvr>
                                    </p:animEffect>
                                  </p:childTnLst>
                                </p:cTn>
                              </p:par>
                            </p:childTnLst>
                          </p:cTn>
                        </p:par>
                      </p:childTnLst>
                    </p:cTn>
                  </p:par>
                  <p:par>
                    <p:cTn id="83" fill="hold">
                      <p:stCondLst>
                        <p:cond delay="indefinite"/>
                      </p:stCondLst>
                      <p:childTnLst>
                        <p:par>
                          <p:cTn id="84" fill="hold">
                            <p:stCondLst>
                              <p:cond delay="0"/>
                            </p:stCondLst>
                            <p:childTnLst>
                              <p:par>
                                <p:cTn id="85" presetID="24" presetClass="entr" presetSubtype="0" fill="hold" grpId="0" nodeType="clickEffect">
                                  <p:stCondLst>
                                    <p:cond delay="0"/>
                                  </p:stCondLst>
                                  <p:childTnLst>
                                    <p:set>
                                      <p:cBhvr>
                                        <p:cTn id="86" dur="1" fill="hold">
                                          <p:stCondLst>
                                            <p:cond delay="0"/>
                                          </p:stCondLst>
                                        </p:cTn>
                                        <p:tgtEl>
                                          <p:spTgt spid="33"/>
                                        </p:tgtEl>
                                        <p:attrNameLst>
                                          <p:attrName>style.visibility</p:attrName>
                                        </p:attrNameLst>
                                      </p:cBhvr>
                                      <p:to>
                                        <p:strVal val="visible"/>
                                      </p:to>
                                    </p:set>
                                    <p:anim to="" calcmode="lin" valueType="num">
                                      <p:cBhvr>
                                        <p:cTn id="87" dur="1" fill="hold"/>
                                        <p:tgtEl>
                                          <p:spTgt spid="33"/>
                                        </p:tgtEl>
                                        <p:attrNameLst>
                                          <p:attrName/>
                                        </p:attrNameLst>
                                      </p:cBhvr>
                                    </p:anim>
                                  </p:childTnLst>
                                </p:cTn>
                              </p:par>
                              <p:par>
                                <p:cTn id="88" presetID="24" presetClass="entr" presetSubtype="0" fill="hold" grpId="0" nodeType="withEffect">
                                  <p:stCondLst>
                                    <p:cond delay="0"/>
                                  </p:stCondLst>
                                  <p:childTnLst>
                                    <p:set>
                                      <p:cBhvr>
                                        <p:cTn id="89" dur="1" fill="hold">
                                          <p:stCondLst>
                                            <p:cond delay="0"/>
                                          </p:stCondLst>
                                        </p:cTn>
                                        <p:tgtEl>
                                          <p:spTgt spid="35"/>
                                        </p:tgtEl>
                                        <p:attrNameLst>
                                          <p:attrName>style.visibility</p:attrName>
                                        </p:attrNameLst>
                                      </p:cBhvr>
                                      <p:to>
                                        <p:strVal val="visible"/>
                                      </p:to>
                                    </p:set>
                                    <p:anim to="" calcmode="lin" valueType="num">
                                      <p:cBhvr>
                                        <p:cTn id="90" dur="1" fill="hold"/>
                                        <p:tgtEl>
                                          <p:spTgt spid="35"/>
                                        </p:tgtEl>
                                        <p:attrNameLst>
                                          <p:attrName/>
                                        </p:attrNameLst>
                                      </p:cBhvr>
                                    </p:anim>
                                  </p:childTnLst>
                                </p:cTn>
                              </p:par>
                            </p:childTnLst>
                          </p:cTn>
                        </p:par>
                      </p:childTnLst>
                    </p:cTn>
                  </p:par>
                  <p:par>
                    <p:cTn id="91" fill="hold">
                      <p:stCondLst>
                        <p:cond delay="indefinite"/>
                      </p:stCondLst>
                      <p:childTnLst>
                        <p:par>
                          <p:cTn id="92" fill="hold">
                            <p:stCondLst>
                              <p:cond delay="0"/>
                            </p:stCondLst>
                            <p:childTnLst>
                              <p:par>
                                <p:cTn id="93" presetID="3" presetClass="entr" presetSubtype="10" fill="hold" grpId="0" nodeType="clickEffect">
                                  <p:stCondLst>
                                    <p:cond delay="0"/>
                                  </p:stCondLst>
                                  <p:childTnLst>
                                    <p:set>
                                      <p:cBhvr>
                                        <p:cTn id="94" dur="1" fill="hold">
                                          <p:stCondLst>
                                            <p:cond delay="0"/>
                                          </p:stCondLst>
                                        </p:cTn>
                                        <p:tgtEl>
                                          <p:spTgt spid="7"/>
                                        </p:tgtEl>
                                        <p:attrNameLst>
                                          <p:attrName>style.visibility</p:attrName>
                                        </p:attrNameLst>
                                      </p:cBhvr>
                                      <p:to>
                                        <p:strVal val="visible"/>
                                      </p:to>
                                    </p:set>
                                    <p:animEffect transition="in" filter="blinds(horizontal)">
                                      <p:cBhvr>
                                        <p:cTn id="95" dur="500"/>
                                        <p:tgtEl>
                                          <p:spTgt spid="7"/>
                                        </p:tgtEl>
                                      </p:cBhvr>
                                    </p:animEffect>
                                  </p:childTnLst>
                                </p:cTn>
                              </p:par>
                            </p:childTnLst>
                          </p:cTn>
                        </p:par>
                      </p:childTnLst>
                    </p:cTn>
                  </p:par>
                  <p:par>
                    <p:cTn id="96" fill="hold">
                      <p:stCondLst>
                        <p:cond delay="indefinite"/>
                      </p:stCondLst>
                      <p:childTnLst>
                        <p:par>
                          <p:cTn id="97" fill="hold">
                            <p:stCondLst>
                              <p:cond delay="0"/>
                            </p:stCondLst>
                            <p:childTnLst>
                              <p:par>
                                <p:cTn id="98" presetID="21" presetClass="entr" presetSubtype="4" fill="hold" nodeType="clickEffect">
                                  <p:stCondLst>
                                    <p:cond delay="0"/>
                                  </p:stCondLst>
                                  <p:childTnLst>
                                    <p:set>
                                      <p:cBhvr>
                                        <p:cTn id="99" dur="1" fill="hold">
                                          <p:stCondLst>
                                            <p:cond delay="0"/>
                                          </p:stCondLst>
                                        </p:cTn>
                                        <p:tgtEl>
                                          <p:spTgt spid="11"/>
                                        </p:tgtEl>
                                        <p:attrNameLst>
                                          <p:attrName>style.visibility</p:attrName>
                                        </p:attrNameLst>
                                      </p:cBhvr>
                                      <p:to>
                                        <p:strVal val="visible"/>
                                      </p:to>
                                    </p:set>
                                    <p:animEffect transition="in" filter="wheel(4)">
                                      <p:cBhvr>
                                        <p:cTn id="100" dur="2000"/>
                                        <p:tgtEl>
                                          <p:spTgt spid="11"/>
                                        </p:tgtEl>
                                      </p:cBhvr>
                                    </p:animEffect>
                                  </p:childTnLst>
                                </p:cTn>
                              </p:par>
                            </p:childTnLst>
                          </p:cTn>
                        </p:par>
                      </p:childTnLst>
                    </p:cTn>
                  </p:par>
                  <p:par>
                    <p:cTn id="101" fill="hold">
                      <p:stCondLst>
                        <p:cond delay="indefinite"/>
                      </p:stCondLst>
                      <p:childTnLst>
                        <p:par>
                          <p:cTn id="102" fill="hold">
                            <p:stCondLst>
                              <p:cond delay="0"/>
                            </p:stCondLst>
                            <p:childTnLst>
                              <p:par>
                                <p:cTn id="103" presetID="24" presetClass="entr" presetSubtype="0" fill="hold" grpId="0" nodeType="clickEffect">
                                  <p:stCondLst>
                                    <p:cond delay="0"/>
                                  </p:stCondLst>
                                  <p:childTnLst>
                                    <p:set>
                                      <p:cBhvr>
                                        <p:cTn id="104" dur="1" fill="hold">
                                          <p:stCondLst>
                                            <p:cond delay="0"/>
                                          </p:stCondLst>
                                        </p:cTn>
                                        <p:tgtEl>
                                          <p:spTgt spid="39"/>
                                        </p:tgtEl>
                                        <p:attrNameLst>
                                          <p:attrName>style.visibility</p:attrName>
                                        </p:attrNameLst>
                                      </p:cBhvr>
                                      <p:to>
                                        <p:strVal val="visible"/>
                                      </p:to>
                                    </p:set>
                                    <p:anim to="" calcmode="lin" valueType="num">
                                      <p:cBhvr>
                                        <p:cTn id="105" dur="1" fill="hold"/>
                                        <p:tgtEl>
                                          <p:spTgt spid="39"/>
                                        </p:tgtEl>
                                        <p:attrNameLst>
                                          <p:attrName/>
                                        </p:attrNameLst>
                                      </p:cBhvr>
                                    </p:anim>
                                  </p:childTnLst>
                                </p:cTn>
                              </p:par>
                              <p:par>
                                <p:cTn id="106" presetID="24" presetClass="entr" presetSubtype="0" fill="hold" grpId="0" nodeType="withEffect">
                                  <p:stCondLst>
                                    <p:cond delay="0"/>
                                  </p:stCondLst>
                                  <p:childTnLst>
                                    <p:set>
                                      <p:cBhvr>
                                        <p:cTn id="107" dur="1" fill="hold">
                                          <p:stCondLst>
                                            <p:cond delay="0"/>
                                          </p:stCondLst>
                                        </p:cTn>
                                        <p:tgtEl>
                                          <p:spTgt spid="40"/>
                                        </p:tgtEl>
                                        <p:attrNameLst>
                                          <p:attrName>style.visibility</p:attrName>
                                        </p:attrNameLst>
                                      </p:cBhvr>
                                      <p:to>
                                        <p:strVal val="visible"/>
                                      </p:to>
                                    </p:set>
                                    <p:anim to="" calcmode="lin" valueType="num">
                                      <p:cBhvr>
                                        <p:cTn id="108" dur="1" fill="hold"/>
                                        <p:tgtEl>
                                          <p:spTgt spid="40"/>
                                        </p:tgtEl>
                                        <p:attrNameLst>
                                          <p:attrName/>
                                        </p:attrNameLst>
                                      </p:cBhvr>
                                    </p:anim>
                                  </p:childTnLst>
                                </p:cTn>
                              </p:par>
                            </p:childTnLst>
                          </p:cTn>
                        </p:par>
                      </p:childTnLst>
                    </p:cTn>
                  </p:par>
                  <p:par>
                    <p:cTn id="109" fill="hold">
                      <p:stCondLst>
                        <p:cond delay="indefinite"/>
                      </p:stCondLst>
                      <p:childTnLst>
                        <p:par>
                          <p:cTn id="110" fill="hold">
                            <p:stCondLst>
                              <p:cond delay="0"/>
                            </p:stCondLst>
                            <p:childTnLst>
                              <p:par>
                                <p:cTn id="111" presetID="20" presetClass="entr" presetSubtype="0" fill="hold" grpId="0" nodeType="clickEffect">
                                  <p:stCondLst>
                                    <p:cond delay="0"/>
                                  </p:stCondLst>
                                  <p:childTnLst>
                                    <p:set>
                                      <p:cBhvr>
                                        <p:cTn id="112" dur="1" fill="hold">
                                          <p:stCondLst>
                                            <p:cond delay="0"/>
                                          </p:stCondLst>
                                        </p:cTn>
                                        <p:tgtEl>
                                          <p:spTgt spid="10"/>
                                        </p:tgtEl>
                                        <p:attrNameLst>
                                          <p:attrName>style.visibility</p:attrName>
                                        </p:attrNameLst>
                                      </p:cBhvr>
                                      <p:to>
                                        <p:strVal val="visible"/>
                                      </p:to>
                                    </p:set>
                                    <p:animEffect transition="in" filter="wedge">
                                      <p:cBhvr>
                                        <p:cTn id="113" dur="2000"/>
                                        <p:tgtEl>
                                          <p:spTgt spid="10"/>
                                        </p:tgtEl>
                                      </p:cBhvr>
                                    </p:animEffect>
                                  </p:childTnLst>
                                </p:cTn>
                              </p:par>
                            </p:childTnLst>
                          </p:cTn>
                        </p:par>
                      </p:childTnLst>
                    </p:cTn>
                  </p:par>
                  <p:par>
                    <p:cTn id="114" fill="hold">
                      <p:stCondLst>
                        <p:cond delay="indefinite"/>
                      </p:stCondLst>
                      <p:childTnLst>
                        <p:par>
                          <p:cTn id="115" fill="hold">
                            <p:stCondLst>
                              <p:cond delay="0"/>
                            </p:stCondLst>
                            <p:childTnLst>
                              <p:par>
                                <p:cTn id="116" presetID="2" presetClass="entr" presetSubtype="4" fill="hold" nodeType="clickEffect">
                                  <p:stCondLst>
                                    <p:cond delay="0"/>
                                  </p:stCondLst>
                                  <p:childTnLst>
                                    <p:set>
                                      <p:cBhvr>
                                        <p:cTn id="117" dur="1" fill="hold">
                                          <p:stCondLst>
                                            <p:cond delay="0"/>
                                          </p:stCondLst>
                                        </p:cTn>
                                        <p:tgtEl>
                                          <p:spTgt spid="13"/>
                                        </p:tgtEl>
                                        <p:attrNameLst>
                                          <p:attrName>style.visibility</p:attrName>
                                        </p:attrNameLst>
                                      </p:cBhvr>
                                      <p:to>
                                        <p:strVal val="visible"/>
                                      </p:to>
                                    </p:set>
                                    <p:anim calcmode="lin" valueType="num">
                                      <p:cBhvr additive="base">
                                        <p:cTn id="118" dur="500" fill="hold"/>
                                        <p:tgtEl>
                                          <p:spTgt spid="13"/>
                                        </p:tgtEl>
                                        <p:attrNameLst>
                                          <p:attrName>ppt_x</p:attrName>
                                        </p:attrNameLst>
                                      </p:cBhvr>
                                      <p:tavLst>
                                        <p:tav tm="0">
                                          <p:val>
                                            <p:strVal val="#ppt_x"/>
                                          </p:val>
                                        </p:tav>
                                        <p:tav tm="100000">
                                          <p:val>
                                            <p:strVal val="#ppt_x"/>
                                          </p:val>
                                        </p:tav>
                                      </p:tavLst>
                                    </p:anim>
                                    <p:anim calcmode="lin" valueType="num">
                                      <p:cBhvr additive="base">
                                        <p:cTn id="1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1276" grpId="0" animBg="1"/>
      <p:bldP spid="38" grpId="0" animBg="1"/>
      <p:bldP spid="11278" grpId="0" animBg="1"/>
      <p:bldP spid="43" grpId="0" animBg="1"/>
      <p:bldP spid="11282" grpId="0" animBg="1"/>
      <p:bldP spid="47" grpId="0" animBg="1"/>
      <p:bldP spid="11284" grpId="0" animBg="1"/>
      <p:bldP spid="49" grpId="0" animBg="1"/>
      <p:bldP spid="34" grpId="0" animBg="1"/>
      <p:bldP spid="25" grpId="0" animBg="1"/>
      <p:bldP spid="2" grpId="0" animBg="1"/>
      <p:bldP spid="3" grpId="0" animBg="1"/>
      <p:bldP spid="19" grpId="0" animBg="1"/>
      <p:bldP spid="21" grpId="0" animBg="1"/>
      <p:bldP spid="6" grpId="0" animBg="1"/>
      <p:bldP spid="26" grpId="0" animBg="1"/>
      <p:bldP spid="33" grpId="0" animBg="1"/>
      <p:bldP spid="35" grpId="0" animBg="1"/>
      <p:bldP spid="7" grpId="0" animBg="1"/>
      <p:bldP spid="39" grpId="0" animBg="1"/>
      <p:bldP spid="40"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582</TotalTime>
  <Words>771</Words>
  <Application>Microsoft Office PowerPoint</Application>
  <PresentationFormat>Personnalisé</PresentationFormat>
  <Paragraphs>30</Paragraphs>
  <Slides>1</Slides>
  <Notes>1</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1</vt:i4>
      </vt:variant>
    </vt:vector>
  </HeadingPairs>
  <TitlesOfParts>
    <vt:vector size="11" baseType="lpstr">
      <vt:lpstr>Arial</vt:lpstr>
      <vt:lpstr>Calibri</vt:lpstr>
      <vt:lpstr>Franklin Gothic Book</vt:lpstr>
      <vt:lpstr>Franklin Gothic Medium</vt:lpstr>
      <vt:lpstr>Simplified Arabic</vt:lpstr>
      <vt:lpstr>Tahoma</vt:lpstr>
      <vt:lpstr>Traditional Arabic</vt:lpstr>
      <vt:lpstr>Wingdings</vt:lpstr>
      <vt:lpstr>Wingdings 2</vt:lpstr>
      <vt:lpstr>Promenade</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user</cp:lastModifiedBy>
  <cp:revision>65</cp:revision>
  <dcterms:created xsi:type="dcterms:W3CDTF">2014-04-16T09:22:23Z</dcterms:created>
  <dcterms:modified xsi:type="dcterms:W3CDTF">2015-02-25T10:53:12Z</dcterms:modified>
</cp:coreProperties>
</file>